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sldIdLst>
    <p:sldId id="256" r:id="rId2"/>
    <p:sldId id="272" r:id="rId3"/>
    <p:sldId id="264" r:id="rId4"/>
    <p:sldId id="267" r:id="rId5"/>
    <p:sldId id="257" r:id="rId6"/>
    <p:sldId id="270" r:id="rId7"/>
    <p:sldId id="258" r:id="rId8"/>
    <p:sldId id="266" r:id="rId9"/>
    <p:sldId id="268" r:id="rId10"/>
    <p:sldId id="260" r:id="rId11"/>
    <p:sldId id="259" r:id="rId12"/>
    <p:sldId id="263" r:id="rId13"/>
    <p:sldId id="271" r:id="rId14"/>
    <p:sldId id="261" r:id="rId15"/>
    <p:sldId id="262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948790-51CB-4E93-A224-6EB0C459CFC2}" type="datetimeFigureOut">
              <a:rPr lang="en-IE" smtClean="0"/>
              <a:pPr/>
              <a:t>22/04/2020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028312-C6F6-4F6C-A14C-B38C4D88494F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45681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AA ROUTEFINDER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028312-C6F6-4F6C-A14C-B38C4D88494F}" type="slidenum">
              <a:rPr lang="en-IE" smtClean="0"/>
              <a:pPr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357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22E19E1-EBC7-4463-A090-06362B9A8954}" type="datetimeFigureOut">
              <a:rPr lang="en-IE" smtClean="0"/>
              <a:pPr/>
              <a:t>22/04/2020</a:t>
            </a:fld>
            <a:endParaRPr lang="en-I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54765C2-5776-471B-B9EB-E61D2D761E88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E19E1-EBC7-4463-A090-06362B9A8954}" type="datetimeFigureOut">
              <a:rPr lang="en-IE" smtClean="0"/>
              <a:pPr/>
              <a:t>22/04/2020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65C2-5776-471B-B9EB-E61D2D761E88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E19E1-EBC7-4463-A090-06362B9A8954}" type="datetimeFigureOut">
              <a:rPr lang="en-IE" smtClean="0"/>
              <a:pPr/>
              <a:t>22/04/2020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65C2-5776-471B-B9EB-E61D2D761E88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E19E1-EBC7-4463-A090-06362B9A8954}" type="datetimeFigureOut">
              <a:rPr lang="en-IE" smtClean="0"/>
              <a:pPr/>
              <a:t>22/04/2020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65C2-5776-471B-B9EB-E61D2D761E88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E19E1-EBC7-4463-A090-06362B9A8954}" type="datetimeFigureOut">
              <a:rPr lang="en-IE" smtClean="0"/>
              <a:pPr/>
              <a:t>22/04/2020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65C2-5776-471B-B9EB-E61D2D761E88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E19E1-EBC7-4463-A090-06362B9A8954}" type="datetimeFigureOut">
              <a:rPr lang="en-IE" smtClean="0"/>
              <a:pPr/>
              <a:t>22/04/2020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65C2-5776-471B-B9EB-E61D2D761E88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E19E1-EBC7-4463-A090-06362B9A8954}" type="datetimeFigureOut">
              <a:rPr lang="en-IE" smtClean="0"/>
              <a:pPr/>
              <a:t>22/04/2020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65C2-5776-471B-B9EB-E61D2D761E88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E19E1-EBC7-4463-A090-06362B9A8954}" type="datetimeFigureOut">
              <a:rPr lang="en-IE" smtClean="0"/>
              <a:pPr/>
              <a:t>22/04/2020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65C2-5776-471B-B9EB-E61D2D761E88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E19E1-EBC7-4463-A090-06362B9A8954}" type="datetimeFigureOut">
              <a:rPr lang="en-IE" smtClean="0"/>
              <a:pPr/>
              <a:t>22/04/2020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65C2-5776-471B-B9EB-E61D2D761E88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322E19E1-EBC7-4463-A090-06362B9A8954}" type="datetimeFigureOut">
              <a:rPr lang="en-IE" smtClean="0"/>
              <a:pPr/>
              <a:t>22/04/2020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65C2-5776-471B-B9EB-E61D2D761E88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22E19E1-EBC7-4463-A090-06362B9A8954}" type="datetimeFigureOut">
              <a:rPr lang="en-IE" smtClean="0"/>
              <a:pPr/>
              <a:t>22/04/2020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54765C2-5776-471B-B9EB-E61D2D761E88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22E19E1-EBC7-4463-A090-06362B9A8954}" type="datetimeFigureOut">
              <a:rPr lang="en-IE" smtClean="0"/>
              <a:pPr/>
              <a:t>22/04/2020</a:t>
            </a:fld>
            <a:endParaRPr lang="en-I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54765C2-5776-471B-B9EB-E61D2D761E88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usi.ie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usi.ie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upport@susi.i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b="1" dirty="0"/>
              <a:t>Maintenance Grant</a:t>
            </a:r>
            <a:r>
              <a:rPr lang="en-IE" dirty="0"/>
              <a:t> and </a:t>
            </a:r>
            <a:r>
              <a:rPr lang="en-IE" b="1" dirty="0"/>
              <a:t>Fee Grant</a:t>
            </a:r>
            <a:r>
              <a:rPr lang="en-IE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/>
              <a:t>SEE </a:t>
            </a:r>
            <a:r>
              <a:rPr lang="en-IE" dirty="0">
                <a:hlinkClick r:id="rId2"/>
              </a:rPr>
              <a:t>WWW.SUSI.IE</a:t>
            </a:r>
            <a:r>
              <a:rPr lang="en-IE" dirty="0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/>
              <a:t>WHAT CLASS OF APPLICANT ARE YOU?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DEPENDENT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IE" dirty="0"/>
              <a:t>INDEPENDENT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IE" dirty="0"/>
              <a:t>LIVING AT HOME WITH FAMILY</a:t>
            </a:r>
          </a:p>
          <a:p>
            <a:r>
              <a:rPr lang="en-IE" dirty="0"/>
              <a:t>THEIR INCOME AND YOUR INCOME ASSESSED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IE" dirty="0"/>
              <a:t>TYPICALLY NOT LIVING WITH FAMILY</a:t>
            </a:r>
          </a:p>
          <a:p>
            <a:r>
              <a:rPr lang="en-IE" dirty="0"/>
              <a:t>DIFFERENT ADDRESS</a:t>
            </a:r>
          </a:p>
          <a:p>
            <a:r>
              <a:rPr lang="en-IE" dirty="0"/>
              <a:t>YOUR INCOME ASSESSED</a:t>
            </a:r>
          </a:p>
        </p:txBody>
      </p:sp>
    </p:spTree>
    <p:extLst>
      <p:ext uri="{BB962C8B-B14F-4D97-AF65-F5344CB8AC3E}">
        <p14:creationId xmlns:p14="http://schemas.microsoft.com/office/powerpoint/2010/main" val="2384250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GROSS FAMILY INCOME (INCLUDING </a:t>
            </a:r>
            <a:r>
              <a:rPr lang="en-IE" dirty="0">
                <a:solidFill>
                  <a:schemeClr val="accent2"/>
                </a:solidFill>
              </a:rPr>
              <a:t>student’s INCOME </a:t>
            </a:r>
            <a:r>
              <a:rPr lang="en-IE" dirty="0"/>
              <a:t>) EARNED FROM 1</a:t>
            </a:r>
            <a:r>
              <a:rPr lang="en-IE" baseline="30000" dirty="0"/>
              <a:t>ST</a:t>
            </a:r>
            <a:r>
              <a:rPr lang="en-IE" dirty="0"/>
              <a:t> JAN. TO DEC.31</a:t>
            </a:r>
            <a:r>
              <a:rPr lang="en-IE" baseline="30000" dirty="0"/>
              <a:t>ST</a:t>
            </a:r>
            <a:r>
              <a:rPr lang="en-IE" dirty="0"/>
              <a:t> 2019</a:t>
            </a:r>
          </a:p>
          <a:p>
            <a:pPr>
              <a:buNone/>
            </a:pPr>
            <a:r>
              <a:rPr lang="en-IE" dirty="0"/>
              <a:t>                 </a:t>
            </a:r>
          </a:p>
          <a:p>
            <a:r>
              <a:rPr lang="en-IE" dirty="0"/>
              <a:t>HOW MANY DEPENDENTS ARE AT HOME (PEOPLE IN </a:t>
            </a:r>
            <a:r>
              <a:rPr lang="en-IE" b="1" dirty="0">
                <a:solidFill>
                  <a:schemeClr val="accent2"/>
                </a:solidFill>
              </a:rPr>
              <a:t>FULL TIME </a:t>
            </a:r>
            <a:r>
              <a:rPr lang="en-IE" dirty="0">
                <a:solidFill>
                  <a:schemeClr val="accent2"/>
                </a:solidFill>
              </a:rPr>
              <a:t>EDUCATION </a:t>
            </a:r>
            <a:r>
              <a:rPr lang="en-IE" dirty="0"/>
              <a:t>OF ANY SORT)</a:t>
            </a:r>
          </a:p>
          <a:p>
            <a:endParaRPr lang="en-IE" dirty="0"/>
          </a:p>
          <a:p>
            <a:r>
              <a:rPr lang="en-IE" dirty="0"/>
              <a:t>CHILD BENEFIT ,LONE PARENTS ALLOWANCE NOT CALCULATED AS INCOME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HOW IS GRANT CALCULATED?</a:t>
            </a:r>
          </a:p>
        </p:txBody>
      </p:sp>
    </p:spTree>
    <p:extLst>
      <p:ext uri="{BB962C8B-B14F-4D97-AF65-F5344CB8AC3E}">
        <p14:creationId xmlns:p14="http://schemas.microsoft.com/office/powerpoint/2010/main" val="37036363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IE" sz="4400" dirty="0"/>
              <a:t>Child Benefit,</a:t>
            </a:r>
            <a:br>
              <a:rPr lang="en-IE" sz="4400" dirty="0"/>
            </a:br>
            <a:r>
              <a:rPr lang="en-IE" sz="4400" dirty="0"/>
              <a:t> Family Income Supplement,</a:t>
            </a:r>
            <a:br>
              <a:rPr lang="en-IE" sz="4400" dirty="0"/>
            </a:br>
            <a:r>
              <a:rPr lang="en-IE" sz="4400" dirty="0"/>
              <a:t> Disability Allowance (where paid to the applicant),</a:t>
            </a:r>
            <a:br>
              <a:rPr lang="en-IE" sz="4400" dirty="0"/>
            </a:br>
            <a:r>
              <a:rPr lang="en-IE" sz="4400" dirty="0"/>
              <a:t> Blind Pension (where paid to the applicant),</a:t>
            </a:r>
            <a:br>
              <a:rPr lang="en-IE" sz="4400" dirty="0"/>
            </a:br>
            <a:r>
              <a:rPr lang="en-IE" sz="4400" dirty="0"/>
              <a:t> One Parent Family Payments (Means Tested) (where paid to the applicant),</a:t>
            </a:r>
            <a:br>
              <a:rPr lang="en-IE" sz="4400" dirty="0"/>
            </a:br>
            <a:r>
              <a:rPr lang="en-IE" sz="4400" dirty="0"/>
              <a:t> Guardian’s Payment,</a:t>
            </a:r>
            <a:br>
              <a:rPr lang="en-IE" sz="4400" dirty="0"/>
            </a:br>
            <a:r>
              <a:rPr lang="en-IE" sz="4400" dirty="0"/>
              <a:t> Foster Care Allowance,</a:t>
            </a:r>
            <a:br>
              <a:rPr lang="en-IE" sz="4400" dirty="0"/>
            </a:br>
            <a:r>
              <a:rPr lang="en-IE" sz="4400" dirty="0"/>
              <a:t> Domiciliary Care Allowance,</a:t>
            </a:r>
            <a:br>
              <a:rPr lang="en-IE" sz="4400" dirty="0"/>
            </a:br>
            <a:r>
              <a:rPr lang="en-IE" sz="4400" dirty="0"/>
              <a:t> Carer’s Allowance,</a:t>
            </a:r>
            <a:br>
              <a:rPr lang="en-IE" sz="4400" dirty="0"/>
            </a:br>
            <a:r>
              <a:rPr lang="en-IE" sz="4400" dirty="0"/>
              <a:t> Student Assistance Fund,</a:t>
            </a:r>
            <a:br>
              <a:rPr lang="en-IE" sz="4400" dirty="0"/>
            </a:br>
            <a:r>
              <a:rPr lang="en-IE" sz="4400" dirty="0"/>
              <a:t> Student Grant,</a:t>
            </a:r>
            <a:br>
              <a:rPr lang="en-IE" sz="4400" dirty="0"/>
            </a:br>
            <a:r>
              <a:rPr lang="en-IE" sz="4400" dirty="0"/>
              <a:t> Compensation for a personal injury.</a:t>
            </a:r>
            <a:br>
              <a:rPr lang="en-IE" sz="4400" dirty="0"/>
            </a:br>
            <a:r>
              <a:rPr lang="en-IE" sz="4400" dirty="0"/>
              <a:t> Carer's Support Grant (Respite Care grant) – when paid in conjunction with Carer’s Allowance or Domiciliary Care Allowance</a:t>
            </a:r>
            <a:br>
              <a:rPr lang="en-IE" sz="4400" dirty="0"/>
            </a:br>
            <a:r>
              <a:rPr lang="en-IE" sz="4400" dirty="0"/>
              <a:t> Aftercare Allowance</a:t>
            </a:r>
            <a:br>
              <a:rPr lang="en-IE" sz="4400" dirty="0"/>
            </a:br>
            <a:r>
              <a:rPr lang="en-IE" sz="4400" dirty="0"/>
              <a:t> </a:t>
            </a:r>
            <a:r>
              <a:rPr lang="en-IE" sz="4400" dirty="0" err="1"/>
              <a:t>Caranua</a:t>
            </a:r>
            <a:r>
              <a:rPr lang="en-IE" sz="4400" dirty="0"/>
              <a:t> Services Support</a:t>
            </a:r>
            <a:br>
              <a:rPr lang="en-IE" sz="4400" dirty="0"/>
            </a:br>
            <a:r>
              <a:rPr lang="en-IE" sz="4400" dirty="0"/>
              <a:t> Department of Education and Skills Third Level Bursary Scheme,</a:t>
            </a:r>
            <a:br>
              <a:rPr lang="en-IE" sz="4400" dirty="0"/>
            </a:br>
            <a:r>
              <a:rPr lang="en-IE" sz="4400" dirty="0"/>
              <a:t> Exceptional Needs Payment,</a:t>
            </a:r>
            <a:br>
              <a:rPr lang="en-IE" sz="4400" dirty="0"/>
            </a:br>
            <a:r>
              <a:rPr lang="en-IE" sz="4400" dirty="0"/>
              <a:t> Household Benefits Package,</a:t>
            </a:r>
            <a:br>
              <a:rPr lang="en-IE" sz="4400" dirty="0"/>
            </a:br>
            <a:r>
              <a:rPr lang="en-IE" sz="4400" dirty="0"/>
              <a:t> Housing Assistance Payment, to include Rental Accommodation Scheme (RAS)</a:t>
            </a:r>
            <a:br>
              <a:rPr lang="en-IE" sz="4400" dirty="0"/>
            </a:br>
            <a:r>
              <a:rPr lang="en-IE" sz="4400" dirty="0"/>
              <a:t> Independent Living Allowance for Young People in Residential Care,</a:t>
            </a:r>
          </a:p>
          <a:p>
            <a:r>
              <a:rPr lang="en-IE" sz="4400" dirty="0"/>
              <a:t>Jobseekers Allowance Transition (where paid to the applicant),</a:t>
            </a:r>
            <a:br>
              <a:rPr lang="en-IE" sz="4400" dirty="0"/>
            </a:br>
            <a:r>
              <a:rPr lang="en-IE" sz="4400" dirty="0"/>
              <a:t> Mortgage Interest Supplement,</a:t>
            </a:r>
          </a:p>
          <a:p>
            <a:r>
              <a:rPr lang="en-IE" sz="4400" dirty="0"/>
              <a:t>Rent Supplement,</a:t>
            </a:r>
            <a:br>
              <a:rPr lang="en-IE" sz="4400" dirty="0"/>
            </a:br>
            <a:r>
              <a:rPr lang="en-IE" sz="4400" dirty="0"/>
              <a:t> Water Conservation Grant</a:t>
            </a:r>
          </a:p>
          <a:p>
            <a:r>
              <a:rPr lang="en-IE" sz="4400" dirty="0"/>
              <a:t>Back to Work Family Dividend</a:t>
            </a:r>
          </a:p>
          <a:p>
            <a:r>
              <a:rPr lang="en-IE" sz="4400" dirty="0"/>
              <a:t>DEASP Temporary Provisions Payment (Christmas Bonus Payment)</a:t>
            </a:r>
          </a:p>
          <a:p>
            <a:r>
              <a:rPr lang="en-IE" sz="4400" dirty="0"/>
              <a:t>Mobility Allowance (where paid to the applicant)</a:t>
            </a:r>
          </a:p>
          <a:p>
            <a:r>
              <a:rPr lang="en-IE" dirty="0"/>
              <a:t/>
            </a:r>
            <a:br>
              <a:rPr lang="en-IE" dirty="0"/>
            </a:br>
            <a:r>
              <a:rPr lang="en-IE" b="1" dirty="0"/>
              <a:t>Information is provided for guidance only and does not guarantee eligibility for a student grant award.</a:t>
            </a:r>
          </a:p>
          <a:p>
            <a:r>
              <a:rPr lang="en-IE" b="1" dirty="0"/>
              <a:t/>
            </a:r>
            <a:br>
              <a:rPr lang="en-IE" b="1" dirty="0"/>
            </a:br>
            <a:r>
              <a:rPr lang="en-IE" b="1" dirty="0"/>
              <a:t> </a:t>
            </a:r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/>
              <a:t>INCOME NOT COUNTED FOR GRANT APPLICATION</a:t>
            </a:r>
          </a:p>
        </p:txBody>
      </p:sp>
    </p:spTree>
    <p:extLst>
      <p:ext uri="{BB962C8B-B14F-4D97-AF65-F5344CB8AC3E}">
        <p14:creationId xmlns:p14="http://schemas.microsoft.com/office/powerpoint/2010/main" val="15130453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10C44BEA-9A0A-410C-A4E7-E7ECDD532A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CHECK TO SEE WHAT GRANT YOU ARE ELIGIBLE FOR by pasting this </a:t>
            </a:r>
            <a:r>
              <a:rPr lang="en-IE" dirty="0" err="1"/>
              <a:t>url</a:t>
            </a:r>
            <a:r>
              <a:rPr lang="en-IE" dirty="0"/>
              <a:t> into your browser</a:t>
            </a:r>
          </a:p>
          <a:p>
            <a:r>
              <a:rPr lang="en-IE" dirty="0">
                <a:solidFill>
                  <a:srgbClr val="FF0000"/>
                </a:solidFill>
              </a:rPr>
              <a:t>https://susi.ie/undergraduate-income-threshold-and-grant-award-rates</a:t>
            </a:r>
            <a:r>
              <a:rPr lang="en-IE" dirty="0"/>
              <a:t>/</a:t>
            </a:r>
          </a:p>
          <a:p>
            <a:endParaRPr lang="en-IE" dirty="0"/>
          </a:p>
          <a:p>
            <a:r>
              <a:rPr lang="en-IE" dirty="0"/>
              <a:t>Remember to add on E4650 onto your income if a parent/child is in college. Apprenticeships don’t count.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1D3E75CB-FCC7-40C4-A5B1-E45DD94EC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INCOME LEVELS</a:t>
            </a:r>
          </a:p>
        </p:txBody>
      </p:sp>
    </p:spTree>
    <p:extLst>
      <p:ext uri="{BB962C8B-B14F-4D97-AF65-F5344CB8AC3E}">
        <p14:creationId xmlns:p14="http://schemas.microsoft.com/office/powerpoint/2010/main" val="28799976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u="sng" dirty="0"/>
              <a:t>Compulsory period of study abroad/Period of study on Erasmus:</a:t>
            </a:r>
            <a:endParaRPr lang="en-IE" b="1" dirty="0"/>
          </a:p>
          <a:p>
            <a:r>
              <a:rPr lang="en-IE" dirty="0"/>
              <a:t>Students whose course of study includes a compulsory period of study abroad, and those who elect to take part in a period of study or work on Erasmus, will continue to receive their maintenance grant payments.</a:t>
            </a:r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SEMESTER/YEAR ABROAD</a:t>
            </a:r>
          </a:p>
        </p:txBody>
      </p:sp>
      <p:pic>
        <p:nvPicPr>
          <p:cNvPr id="2050" name="Picture 2" descr="C:\Users\staff\AppData\Local\Microsoft\Windows\Temporary Internet Files\Content.IE5\UA1WEGG0\airplane-clip-art-free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5301208"/>
            <a:ext cx="4475477" cy="11521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Apply at </a:t>
            </a:r>
            <a:r>
              <a:rPr lang="en-IE" dirty="0">
                <a:hlinkClick r:id="rId2"/>
              </a:rPr>
              <a:t>www.susi.ie</a:t>
            </a:r>
            <a:r>
              <a:rPr lang="en-IE" dirty="0"/>
              <a:t> – Opens on April 23rd</a:t>
            </a:r>
          </a:p>
          <a:p>
            <a:r>
              <a:rPr lang="en-IE" dirty="0"/>
              <a:t>Meanwhile check the site's Eligibility </a:t>
            </a:r>
            <a:r>
              <a:rPr lang="en-IE" dirty="0" err="1"/>
              <a:t>Reckoner</a:t>
            </a:r>
            <a:endParaRPr lang="en-IE" dirty="0"/>
          </a:p>
          <a:p>
            <a:r>
              <a:rPr lang="en-IE" dirty="0"/>
              <a:t>Get your documentation together – P60 etc – search ‘ </a:t>
            </a:r>
            <a:r>
              <a:rPr lang="en-IE" dirty="0">
                <a:solidFill>
                  <a:srgbClr val="FF0000"/>
                </a:solidFill>
              </a:rPr>
              <a:t>Document Requirements </a:t>
            </a:r>
            <a:r>
              <a:rPr lang="en-IE" dirty="0"/>
              <a:t>‘ on SUSI website</a:t>
            </a:r>
          </a:p>
          <a:p>
            <a:endParaRPr lang="en-IE" dirty="0"/>
          </a:p>
          <a:p>
            <a:endParaRPr lang="en-IE" dirty="0"/>
          </a:p>
          <a:p>
            <a:r>
              <a:rPr lang="en-IE" b="1" dirty="0">
                <a:solidFill>
                  <a:srgbClr val="00B0F0"/>
                </a:solidFill>
              </a:rPr>
              <a:t>Any queries ring Susi @ 076 108 7874 or contact them at            support@susi.ie</a:t>
            </a:r>
          </a:p>
          <a:p>
            <a:r>
              <a:rPr lang="en-IE" dirty="0"/>
              <a:t>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How to Apply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3BFB7035-AC31-4001-9BAA-28AB8374A5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36700"/>
            <a:ext cx="8229600" cy="5321300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xmlns="" id="{B7747D65-A748-490D-8AE9-25F220804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CONTACT SUSI </a:t>
            </a:r>
          </a:p>
        </p:txBody>
      </p:sp>
    </p:spTree>
    <p:extLst>
      <p:ext uri="{BB962C8B-B14F-4D97-AF65-F5344CB8AC3E}">
        <p14:creationId xmlns:p14="http://schemas.microsoft.com/office/powerpoint/2010/main" val="297298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F718DFF5-C069-4D3C-B86C-EBE662514C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/>
              <a:t>Grant looks at income from 1</a:t>
            </a:r>
            <a:r>
              <a:rPr lang="en-IE" baseline="30000" dirty="0"/>
              <a:t>st</a:t>
            </a:r>
            <a:r>
              <a:rPr lang="en-IE" dirty="0"/>
              <a:t> Jan – 31</a:t>
            </a:r>
            <a:r>
              <a:rPr lang="en-IE" baseline="30000" dirty="0"/>
              <a:t>st</a:t>
            </a:r>
            <a:r>
              <a:rPr lang="en-IE" dirty="0"/>
              <a:t> Dec.</a:t>
            </a:r>
            <a:r>
              <a:rPr lang="en-IE"/>
              <a:t>2019 but..</a:t>
            </a:r>
            <a:endParaRPr lang="en-IE" dirty="0"/>
          </a:p>
          <a:p>
            <a:r>
              <a:rPr lang="en-IE" b="1" dirty="0">
                <a:solidFill>
                  <a:srgbClr val="FF0000"/>
                </a:solidFill>
              </a:rPr>
              <a:t>If you/your family have had a change in circumstances since 1</a:t>
            </a:r>
            <a:r>
              <a:rPr lang="en-IE" b="1" baseline="30000" dirty="0">
                <a:solidFill>
                  <a:srgbClr val="FF0000"/>
                </a:solidFill>
              </a:rPr>
              <a:t>st</a:t>
            </a:r>
            <a:r>
              <a:rPr lang="en-IE" b="1" dirty="0">
                <a:solidFill>
                  <a:srgbClr val="FF0000"/>
                </a:solidFill>
              </a:rPr>
              <a:t> Jan 2020 – such as loss of employment or</a:t>
            </a:r>
          </a:p>
          <a:p>
            <a:r>
              <a:rPr lang="en-IE" dirty="0"/>
              <a:t>Permanent salary reduction</a:t>
            </a:r>
          </a:p>
          <a:p>
            <a:r>
              <a:rPr lang="en-IE" dirty="0"/>
              <a:t>Retirement</a:t>
            </a:r>
          </a:p>
          <a:p>
            <a:r>
              <a:rPr lang="en-IE" dirty="0"/>
              <a:t>Having to cease trading ( Self Employed)</a:t>
            </a:r>
          </a:p>
          <a:p>
            <a:r>
              <a:rPr lang="en-IE" dirty="0"/>
              <a:t>After application to Susi -email </a:t>
            </a:r>
            <a:r>
              <a:rPr lang="en-IE" dirty="0">
                <a:hlinkClick r:id="rId2"/>
              </a:rPr>
              <a:t>support@susi.ie</a:t>
            </a:r>
            <a:r>
              <a:rPr lang="en-IE" dirty="0"/>
              <a:t> with CHANGE OF CIRCUMSTANCES in the subjects line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5CCC6FF0-AA22-4AA5-87ED-CD9F12D1C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COVID 19 and your income</a:t>
            </a:r>
          </a:p>
        </p:txBody>
      </p:sp>
    </p:spTree>
    <p:extLst>
      <p:ext uri="{BB962C8B-B14F-4D97-AF65-F5344CB8AC3E}">
        <p14:creationId xmlns:p14="http://schemas.microsoft.com/office/powerpoint/2010/main" val="440026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ENROLLED IN AN </a:t>
            </a:r>
            <a:r>
              <a:rPr lang="en-IE" dirty="0">
                <a:solidFill>
                  <a:srgbClr val="FF0000"/>
                </a:solidFill>
              </a:rPr>
              <a:t>I.T./UNIVERSITY </a:t>
            </a:r>
            <a:r>
              <a:rPr lang="en-IE" dirty="0"/>
              <a:t>FULLTIME COURSE</a:t>
            </a:r>
          </a:p>
          <a:p>
            <a:r>
              <a:rPr lang="en-IE" dirty="0"/>
              <a:t>ENROLLED IN A FULLTIME COURSE IN A </a:t>
            </a:r>
            <a:r>
              <a:rPr lang="en-IE" dirty="0">
                <a:solidFill>
                  <a:srgbClr val="FF0000"/>
                </a:solidFill>
              </a:rPr>
              <a:t>PLC</a:t>
            </a:r>
          </a:p>
          <a:p>
            <a:r>
              <a:rPr lang="en-IE" dirty="0">
                <a:solidFill>
                  <a:srgbClr val="FF0000"/>
                </a:solidFill>
              </a:rPr>
              <a:t>Subject to EU Residency Conditions and granting of Refugee Statue</a:t>
            </a:r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ELIGIBLE FOR GRANT IF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3176A338-5FBE-4190-BFE7-9BBE0DA304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NO FEE GRANT FOR PLCS – MAINTENANCE ONLY</a:t>
            </a:r>
          </a:p>
          <a:p>
            <a:r>
              <a:rPr lang="en-IE" dirty="0"/>
              <a:t>PLC FEES TYPICALLY AROUND 600 PER YEAR – WITH DISCOUNT FOR MEDICAL CARD HOLDERS – SEE THEIR WEBSITES FOR DETAILS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F5D0C963-A6FE-410F-B92D-C92652654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PLCS</a:t>
            </a:r>
          </a:p>
        </p:txBody>
      </p:sp>
    </p:spTree>
    <p:extLst>
      <p:ext uri="{BB962C8B-B14F-4D97-AF65-F5344CB8AC3E}">
        <p14:creationId xmlns:p14="http://schemas.microsoft.com/office/powerpoint/2010/main" val="797384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The </a:t>
            </a:r>
            <a:r>
              <a:rPr lang="en-IE" b="1" dirty="0"/>
              <a:t>fee grant</a:t>
            </a:r>
            <a:r>
              <a:rPr lang="en-IE" dirty="0"/>
              <a:t> is made up of three elements as follows:</a:t>
            </a:r>
          </a:p>
          <a:p>
            <a:r>
              <a:rPr lang="en-IE" b="1" dirty="0"/>
              <a:t>Tuition Fee – paid by the state- unless you are non EU National/have not resided in the EU for 3 </a:t>
            </a:r>
            <a:r>
              <a:rPr lang="en-IE" b="1" dirty="0" err="1"/>
              <a:t>yrs</a:t>
            </a:r>
            <a:r>
              <a:rPr lang="en-IE" b="1" dirty="0"/>
              <a:t> prior to college entry.</a:t>
            </a:r>
            <a:endParaRPr lang="en-IE" dirty="0"/>
          </a:p>
          <a:p>
            <a:r>
              <a:rPr lang="en-IE" b="1" dirty="0">
                <a:solidFill>
                  <a:srgbClr val="FF0000"/>
                </a:solidFill>
              </a:rPr>
              <a:t>Student Contribution Charge of E 3000 –if eligible for Grant SUSI pays this</a:t>
            </a:r>
            <a:endParaRPr lang="en-IE" dirty="0">
              <a:solidFill>
                <a:srgbClr val="FF0000"/>
              </a:solidFill>
            </a:endParaRPr>
          </a:p>
          <a:p>
            <a:r>
              <a:rPr lang="en-IE" b="1" dirty="0"/>
              <a:t>Compulsory Field Trip Expenses; </a:t>
            </a:r>
            <a:r>
              <a:rPr lang="en-IE" b="1" dirty="0" err="1"/>
              <a:t>eg</a:t>
            </a:r>
            <a:r>
              <a:rPr lang="en-IE" b="1" dirty="0"/>
              <a:t> – UCC Geography Field Trip to the </a:t>
            </a:r>
            <a:r>
              <a:rPr lang="en-IE" b="1" dirty="0" err="1"/>
              <a:t>Burren</a:t>
            </a:r>
            <a:r>
              <a:rPr lang="en-IE" b="1" dirty="0"/>
              <a:t>.</a:t>
            </a:r>
            <a:endParaRPr lang="en-IE" dirty="0"/>
          </a:p>
          <a:p>
            <a:endParaRPr lang="en-I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FEE GRANT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8380E9BC-40E2-45DA-8036-D59204CD7C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374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FOR YOUR DAY TO DAY EXPENSES</a:t>
            </a:r>
          </a:p>
          <a:p>
            <a:r>
              <a:rPr lang="en-IE" dirty="0"/>
              <a:t>+45KM FROM YOUR HOUSE - GRANT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MAINTENANCE GRANT</a:t>
            </a:r>
          </a:p>
        </p:txBody>
      </p:sp>
      <p:sp>
        <p:nvSpPr>
          <p:cNvPr id="4" name="Up Arrow 3"/>
          <p:cNvSpPr/>
          <p:nvPr/>
        </p:nvSpPr>
        <p:spPr>
          <a:xfrm>
            <a:off x="7380312" y="1772816"/>
            <a:ext cx="484632" cy="64807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1026" name="Picture 2" descr="C:\Users\staff\AppData\Local\Microsoft\Windows\Temporary Internet Files\Content.IE5\UA1WEGG0\2073251155_0451f31674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356992"/>
            <a:ext cx="4572000" cy="2987824"/>
          </a:xfrm>
          <a:prstGeom prst="rect">
            <a:avLst/>
          </a:prstGeom>
          <a:noFill/>
        </p:spPr>
      </p:pic>
      <p:pic>
        <p:nvPicPr>
          <p:cNvPr id="1027" name="Picture 3" descr="C:\Users\staff\AppData\Local\Microsoft\Windows\Temporary Internet Files\Content.IE5\VH953TQS\800px-Bus.svg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95528" y="2132856"/>
            <a:ext cx="4248472" cy="53911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1898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EF43D089-BA01-46AE-9AA9-2BE96121E5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IF YOUR RESIDENCE IS </a:t>
            </a:r>
            <a:r>
              <a:rPr lang="en-IE" dirty="0">
                <a:highlight>
                  <a:srgbClr val="FFFF00"/>
                </a:highlight>
              </a:rPr>
              <a:t>MORE THAN 45 KM </a:t>
            </a:r>
            <a:r>
              <a:rPr lang="en-IE" dirty="0"/>
              <a:t>AWAY FROM THE COLLEGE YOU GET THE HIGHER MAINTENANCE GRANT LEVEL</a:t>
            </a:r>
          </a:p>
          <a:p>
            <a:r>
              <a:rPr lang="en-IE" dirty="0"/>
              <a:t>DISTANCE CALCULATED USING YOUR EIRCODE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0CA70F04-16C0-4DE8-89CB-C76B7A190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/>
              <a:t>ADJACENT/NON-ADJACENT RATES</a:t>
            </a:r>
          </a:p>
        </p:txBody>
      </p:sp>
    </p:spTree>
    <p:extLst>
      <p:ext uri="{BB962C8B-B14F-4D97-AF65-F5344CB8AC3E}">
        <p14:creationId xmlns:p14="http://schemas.microsoft.com/office/powerpoint/2010/main" val="3980063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74CF74F1-B6C8-4028-8579-5E23D3BF32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992" y="1196753"/>
            <a:ext cx="8229600" cy="5544615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xmlns="" id="{5FCE92C1-BEFA-491A-87AF-96549B9B8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MAINTENANCE GRANT LEVELS</a:t>
            </a:r>
          </a:p>
        </p:txBody>
      </p:sp>
    </p:spTree>
    <p:extLst>
      <p:ext uri="{BB962C8B-B14F-4D97-AF65-F5344CB8AC3E}">
        <p14:creationId xmlns:p14="http://schemas.microsoft.com/office/powerpoint/2010/main" val="35767101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165</TotalTime>
  <Words>474</Words>
  <Application>Microsoft Office PowerPoint</Application>
  <PresentationFormat>On-screen Show (4:3)</PresentationFormat>
  <Paragraphs>70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Concourse</vt:lpstr>
      <vt:lpstr>Maintenance Grant and Fee Grant </vt:lpstr>
      <vt:lpstr>COVID 19 and your income</vt:lpstr>
      <vt:lpstr>ELIGIBLE FOR GRANT IF</vt:lpstr>
      <vt:lpstr>PLCS</vt:lpstr>
      <vt:lpstr>FEE GRANT</vt:lpstr>
      <vt:lpstr>PowerPoint Presentation</vt:lpstr>
      <vt:lpstr>MAINTENANCE GRANT</vt:lpstr>
      <vt:lpstr>ADJACENT/NON-ADJACENT RATES</vt:lpstr>
      <vt:lpstr>MAINTENANCE GRANT LEVELS</vt:lpstr>
      <vt:lpstr>WHAT CLASS OF APPLICANT ARE YOU?</vt:lpstr>
      <vt:lpstr>HOW IS GRANT CALCULATED?</vt:lpstr>
      <vt:lpstr>INCOME NOT COUNTED FOR GRANT APPLICATION</vt:lpstr>
      <vt:lpstr>INCOME LEVELS</vt:lpstr>
      <vt:lpstr>SEMESTER/YEAR ABROAD</vt:lpstr>
      <vt:lpstr>How to Apply</vt:lpstr>
      <vt:lpstr>CONTACT SUSI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Maintenance Grant and Fee Grant</dc:title>
  <dc:creator>staff</dc:creator>
  <cp:lastModifiedBy>Jennifer</cp:lastModifiedBy>
  <cp:revision>19</cp:revision>
  <dcterms:created xsi:type="dcterms:W3CDTF">2017-12-14T11:47:27Z</dcterms:created>
  <dcterms:modified xsi:type="dcterms:W3CDTF">2020-04-22T13:37:28Z</dcterms:modified>
</cp:coreProperties>
</file>